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58" r:id="rId3"/>
    <p:sldId id="259" r:id="rId4"/>
    <p:sldId id="260" r:id="rId5"/>
    <p:sldId id="264" r:id="rId6"/>
    <p:sldId id="265" r:id="rId7"/>
    <p:sldId id="266" r:id="rId8"/>
    <p:sldId id="261" r:id="rId9"/>
    <p:sldId id="262" r:id="rId10"/>
    <p:sldId id="263"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4" autoAdjust="0"/>
    <p:restoredTop sz="94660"/>
  </p:normalViewPr>
  <p:slideViewPr>
    <p:cSldViewPr>
      <p:cViewPr varScale="1">
        <p:scale>
          <a:sx n="84" d="100"/>
          <a:sy n="84" d="100"/>
        </p:scale>
        <p:origin x="-1402"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8E3B407-FBCA-45C2-A9FF-1403A3926F11}" type="datetimeFigureOut">
              <a:rPr lang="en-GB" smtClean="0"/>
              <a:t>04/06/2020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671D56-691D-440C-999E-85009DEED546}" type="slidenum">
              <a:rPr lang="en-GB" smtClean="0"/>
              <a:t>‹#›</a:t>
            </a:fld>
            <a:endParaRPr lang="en-GB"/>
          </a:p>
        </p:txBody>
      </p:sp>
    </p:spTree>
    <p:extLst>
      <p:ext uri="{BB962C8B-B14F-4D97-AF65-F5344CB8AC3E}">
        <p14:creationId xmlns:p14="http://schemas.microsoft.com/office/powerpoint/2010/main" val="13695731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a:t>
            </a:r>
          </a:p>
          <a:p>
            <a:r>
              <a:rPr lang="en-GB" dirty="0"/>
              <a:t>Children</a:t>
            </a:r>
          </a:p>
          <a:p>
            <a:pPr marL="171450" indent="-171450">
              <a:buFont typeface="Arial" panose="020B0604020202020204" pitchFamily="34" charset="0"/>
              <a:buChar char="•"/>
            </a:pPr>
            <a:r>
              <a:rPr lang="en-GB" dirty="0"/>
              <a:t>Resistance</a:t>
            </a:r>
            <a:r>
              <a:rPr lang="en-GB" baseline="0" dirty="0"/>
              <a:t> to endings</a:t>
            </a:r>
          </a:p>
          <a:p>
            <a:pPr marL="171450" indent="-171450">
              <a:buFont typeface="Arial" panose="020B0604020202020204" pitchFamily="34" charset="0"/>
              <a:buChar char="•"/>
            </a:pPr>
            <a:r>
              <a:rPr lang="en-GB" baseline="0" dirty="0"/>
              <a:t>May sabotage ending</a:t>
            </a:r>
          </a:p>
          <a:p>
            <a:pPr marL="171450" indent="-171450">
              <a:buFont typeface="Arial" panose="020B0604020202020204" pitchFamily="34" charset="0"/>
              <a:buChar char="•"/>
            </a:pPr>
            <a:r>
              <a:rPr lang="en-GB" baseline="0" dirty="0"/>
              <a:t>May stop engaging and refuse to see you</a:t>
            </a:r>
          </a:p>
          <a:p>
            <a:pPr marL="171450" indent="-171450">
              <a:buFont typeface="Arial" panose="020B0604020202020204" pitchFamily="34" charset="0"/>
              <a:buChar char="•"/>
            </a:pPr>
            <a:r>
              <a:rPr lang="en-GB" baseline="0" dirty="0"/>
              <a:t>May regress to old patterns of behaviour</a:t>
            </a:r>
          </a:p>
          <a:p>
            <a:pPr marL="171450" indent="-171450">
              <a:buFont typeface="Arial" panose="020B0604020202020204" pitchFamily="34" charset="0"/>
              <a:buChar char="•"/>
            </a:pPr>
            <a:r>
              <a:rPr lang="en-GB" baseline="0" dirty="0"/>
              <a:t>May share new disclosures</a:t>
            </a:r>
          </a:p>
          <a:p>
            <a:pPr marL="171450" indent="-171450">
              <a:buFont typeface="Arial" panose="020B0604020202020204" pitchFamily="34" charset="0"/>
              <a:buChar char="•"/>
            </a:pPr>
            <a:r>
              <a:rPr lang="en-GB" baseline="0" dirty="0"/>
              <a:t>May become dismissive of you, your work, your relationship</a:t>
            </a:r>
          </a:p>
          <a:p>
            <a:pPr marL="171450" indent="-171450">
              <a:buFont typeface="Arial" panose="020B0604020202020204" pitchFamily="34" charset="0"/>
              <a:buChar char="•"/>
            </a:pPr>
            <a:endParaRPr lang="en-GB" baseline="0" dirty="0"/>
          </a:p>
          <a:p>
            <a:pPr marL="0" indent="0">
              <a:buFont typeface="Arial" panose="020B0604020202020204" pitchFamily="34" charset="0"/>
              <a:buNone/>
            </a:pPr>
            <a:r>
              <a:rPr lang="en-GB" baseline="0" dirty="0"/>
              <a:t>YOU</a:t>
            </a:r>
          </a:p>
          <a:p>
            <a:pPr marL="171450" indent="-171450">
              <a:buFont typeface="Arial" charset="0"/>
              <a:buChar char="•"/>
            </a:pPr>
            <a:r>
              <a:rPr lang="en-GB" baseline="0" dirty="0"/>
              <a:t>Be mindful of your own feelings related to closure</a:t>
            </a:r>
          </a:p>
          <a:p>
            <a:pPr marL="171450" indent="-171450">
              <a:buFont typeface="Arial" charset="0"/>
              <a:buChar char="•"/>
            </a:pPr>
            <a:r>
              <a:rPr lang="en-GB" baseline="0" dirty="0"/>
              <a:t>Have your own self-care system in place</a:t>
            </a:r>
          </a:p>
          <a:p>
            <a:pPr marL="171450" indent="-171450">
              <a:buFont typeface="Arial" charset="0"/>
              <a:buChar char="•"/>
            </a:pPr>
            <a:r>
              <a:rPr lang="en-GB" baseline="0" dirty="0"/>
              <a:t>How will you remember the child?  Keep them in mind</a:t>
            </a:r>
          </a:p>
          <a:p>
            <a:pPr marL="171450" indent="-171450">
              <a:buFont typeface="Arial" charset="0"/>
              <a:buChar char="•"/>
            </a:pPr>
            <a:r>
              <a:rPr lang="en-GB" baseline="0" dirty="0"/>
              <a:t>Professional self-doubt</a:t>
            </a:r>
          </a:p>
          <a:p>
            <a:pPr marL="171450" indent="-171450">
              <a:buFont typeface="Arial" charset="0"/>
              <a:buChar char="•"/>
            </a:pPr>
            <a:r>
              <a:rPr lang="en-GB" baseline="0" dirty="0"/>
              <a:t>Acknowledge counter intuitive nature of endings</a:t>
            </a:r>
          </a:p>
          <a:p>
            <a:pPr marL="0" indent="0">
              <a:buFont typeface="Arial" charset="0"/>
              <a:buNone/>
            </a:pPr>
            <a:endParaRPr lang="en-GB" baseline="0" dirty="0"/>
          </a:p>
          <a:p>
            <a:pPr marL="0" indent="0">
              <a:buFont typeface="Arial" charset="0"/>
              <a:buNone/>
            </a:pPr>
            <a:r>
              <a:rPr lang="en-GB" baseline="0" dirty="0"/>
              <a:t>EACH SESSION</a:t>
            </a:r>
          </a:p>
          <a:p>
            <a:pPr marL="0" indent="0">
              <a:buFont typeface="Arial" charset="0"/>
              <a:buNone/>
            </a:pPr>
            <a:r>
              <a:rPr lang="en-GB" baseline="0" dirty="0"/>
              <a:t>* Have a routine for ending each individual session to prepare them for final session – rehearsal for the main ending</a:t>
            </a:r>
          </a:p>
          <a:p>
            <a:endParaRPr lang="en-GB" dirty="0"/>
          </a:p>
        </p:txBody>
      </p:sp>
      <p:sp>
        <p:nvSpPr>
          <p:cNvPr id="4" name="Slide Number Placeholder 3"/>
          <p:cNvSpPr>
            <a:spLocks noGrp="1"/>
          </p:cNvSpPr>
          <p:nvPr>
            <p:ph type="sldNum" sz="quarter" idx="10"/>
          </p:nvPr>
        </p:nvSpPr>
        <p:spPr/>
        <p:txBody>
          <a:bodyPr/>
          <a:lstStyle/>
          <a:p>
            <a:fld id="{80F867FB-0E73-48C8-B293-E1C402ED7B70}" type="slidenum">
              <a:rPr lang="en-GB" smtClean="0"/>
              <a:t>1</a:t>
            </a:fld>
            <a:endParaRPr lang="en-GB"/>
          </a:p>
        </p:txBody>
      </p:sp>
    </p:spTree>
    <p:extLst>
      <p:ext uri="{BB962C8B-B14F-4D97-AF65-F5344CB8AC3E}">
        <p14:creationId xmlns:p14="http://schemas.microsoft.com/office/powerpoint/2010/main" val="24193097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charset="0"/>
              <a:buNone/>
            </a:pPr>
            <a:endParaRPr lang="en-GB" baseline="0" dirty="0"/>
          </a:p>
        </p:txBody>
      </p:sp>
      <p:sp>
        <p:nvSpPr>
          <p:cNvPr id="4" name="Slide Number Placeholder 3"/>
          <p:cNvSpPr>
            <a:spLocks noGrp="1"/>
          </p:cNvSpPr>
          <p:nvPr>
            <p:ph type="sldNum" sz="quarter" idx="10"/>
          </p:nvPr>
        </p:nvSpPr>
        <p:spPr/>
        <p:txBody>
          <a:bodyPr/>
          <a:lstStyle/>
          <a:p>
            <a:fld id="{80F867FB-0E73-48C8-B293-E1C402ED7B70}" type="slidenum">
              <a:rPr lang="en-GB" smtClean="0"/>
              <a:t>10</a:t>
            </a:fld>
            <a:endParaRPr lang="en-GB"/>
          </a:p>
        </p:txBody>
      </p:sp>
    </p:spTree>
    <p:extLst>
      <p:ext uri="{BB962C8B-B14F-4D97-AF65-F5344CB8AC3E}">
        <p14:creationId xmlns:p14="http://schemas.microsoft.com/office/powerpoint/2010/main" val="2419309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0F867FB-0E73-48C8-B293-E1C402ED7B70}" type="slidenum">
              <a:rPr lang="en-GB" smtClean="0"/>
              <a:t>2</a:t>
            </a:fld>
            <a:endParaRPr lang="en-GB"/>
          </a:p>
        </p:txBody>
      </p:sp>
    </p:spTree>
    <p:extLst>
      <p:ext uri="{BB962C8B-B14F-4D97-AF65-F5344CB8AC3E}">
        <p14:creationId xmlns:p14="http://schemas.microsoft.com/office/powerpoint/2010/main" val="24193097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charset="0"/>
              <a:buNone/>
            </a:pPr>
            <a:endParaRPr lang="en-GB" baseline="0" dirty="0"/>
          </a:p>
        </p:txBody>
      </p:sp>
      <p:sp>
        <p:nvSpPr>
          <p:cNvPr id="4" name="Slide Number Placeholder 3"/>
          <p:cNvSpPr>
            <a:spLocks noGrp="1"/>
          </p:cNvSpPr>
          <p:nvPr>
            <p:ph type="sldNum" sz="quarter" idx="10"/>
          </p:nvPr>
        </p:nvSpPr>
        <p:spPr/>
        <p:txBody>
          <a:bodyPr/>
          <a:lstStyle/>
          <a:p>
            <a:fld id="{80F867FB-0E73-48C8-B293-E1C402ED7B70}" type="slidenum">
              <a:rPr lang="en-GB" smtClean="0"/>
              <a:t>3</a:t>
            </a:fld>
            <a:endParaRPr lang="en-GB"/>
          </a:p>
        </p:txBody>
      </p:sp>
    </p:spTree>
    <p:extLst>
      <p:ext uri="{BB962C8B-B14F-4D97-AF65-F5344CB8AC3E}">
        <p14:creationId xmlns:p14="http://schemas.microsoft.com/office/powerpoint/2010/main" val="24193097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a:p>
            <a:endParaRPr lang="en-GB" dirty="0"/>
          </a:p>
        </p:txBody>
      </p:sp>
      <p:sp>
        <p:nvSpPr>
          <p:cNvPr id="4" name="Slide Number Placeholder 3"/>
          <p:cNvSpPr>
            <a:spLocks noGrp="1"/>
          </p:cNvSpPr>
          <p:nvPr>
            <p:ph type="sldNum" sz="quarter" idx="10"/>
          </p:nvPr>
        </p:nvSpPr>
        <p:spPr/>
        <p:txBody>
          <a:bodyPr/>
          <a:lstStyle/>
          <a:p>
            <a:fld id="{80F867FB-0E73-48C8-B293-E1C402ED7B70}" type="slidenum">
              <a:rPr lang="en-GB" smtClean="0"/>
              <a:t>4</a:t>
            </a:fld>
            <a:endParaRPr lang="en-GB"/>
          </a:p>
        </p:txBody>
      </p:sp>
    </p:spTree>
    <p:extLst>
      <p:ext uri="{BB962C8B-B14F-4D97-AF65-F5344CB8AC3E}">
        <p14:creationId xmlns:p14="http://schemas.microsoft.com/office/powerpoint/2010/main" val="24193097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charset="0"/>
              <a:buNone/>
            </a:pPr>
            <a:endParaRPr lang="en-GB" baseline="0" dirty="0"/>
          </a:p>
        </p:txBody>
      </p:sp>
      <p:sp>
        <p:nvSpPr>
          <p:cNvPr id="4" name="Slide Number Placeholder 3"/>
          <p:cNvSpPr>
            <a:spLocks noGrp="1"/>
          </p:cNvSpPr>
          <p:nvPr>
            <p:ph type="sldNum" sz="quarter" idx="10"/>
          </p:nvPr>
        </p:nvSpPr>
        <p:spPr/>
        <p:txBody>
          <a:bodyPr/>
          <a:lstStyle/>
          <a:p>
            <a:fld id="{80F867FB-0E73-48C8-B293-E1C402ED7B70}" type="slidenum">
              <a:rPr lang="en-GB" smtClean="0"/>
              <a:t>5</a:t>
            </a:fld>
            <a:endParaRPr lang="en-GB"/>
          </a:p>
        </p:txBody>
      </p:sp>
    </p:spTree>
    <p:extLst>
      <p:ext uri="{BB962C8B-B14F-4D97-AF65-F5344CB8AC3E}">
        <p14:creationId xmlns:p14="http://schemas.microsoft.com/office/powerpoint/2010/main" val="24193097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charset="0"/>
              <a:buNone/>
            </a:pPr>
            <a:endParaRPr lang="en-GB" baseline="0" dirty="0"/>
          </a:p>
        </p:txBody>
      </p:sp>
      <p:sp>
        <p:nvSpPr>
          <p:cNvPr id="4" name="Slide Number Placeholder 3"/>
          <p:cNvSpPr>
            <a:spLocks noGrp="1"/>
          </p:cNvSpPr>
          <p:nvPr>
            <p:ph type="sldNum" sz="quarter" idx="10"/>
          </p:nvPr>
        </p:nvSpPr>
        <p:spPr/>
        <p:txBody>
          <a:bodyPr/>
          <a:lstStyle/>
          <a:p>
            <a:fld id="{80F867FB-0E73-48C8-B293-E1C402ED7B70}" type="slidenum">
              <a:rPr lang="en-GB" smtClean="0"/>
              <a:t>6</a:t>
            </a:fld>
            <a:endParaRPr lang="en-GB"/>
          </a:p>
        </p:txBody>
      </p:sp>
    </p:spTree>
    <p:extLst>
      <p:ext uri="{BB962C8B-B14F-4D97-AF65-F5344CB8AC3E}">
        <p14:creationId xmlns:p14="http://schemas.microsoft.com/office/powerpoint/2010/main" val="24193097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charset="0"/>
              <a:buNone/>
            </a:pPr>
            <a:endParaRPr lang="en-GB" baseline="0" dirty="0"/>
          </a:p>
        </p:txBody>
      </p:sp>
      <p:sp>
        <p:nvSpPr>
          <p:cNvPr id="4" name="Slide Number Placeholder 3"/>
          <p:cNvSpPr>
            <a:spLocks noGrp="1"/>
          </p:cNvSpPr>
          <p:nvPr>
            <p:ph type="sldNum" sz="quarter" idx="10"/>
          </p:nvPr>
        </p:nvSpPr>
        <p:spPr/>
        <p:txBody>
          <a:bodyPr/>
          <a:lstStyle/>
          <a:p>
            <a:fld id="{80F867FB-0E73-48C8-B293-E1C402ED7B70}" type="slidenum">
              <a:rPr lang="en-GB" smtClean="0"/>
              <a:t>7</a:t>
            </a:fld>
            <a:endParaRPr lang="en-GB"/>
          </a:p>
        </p:txBody>
      </p:sp>
    </p:spTree>
    <p:extLst>
      <p:ext uri="{BB962C8B-B14F-4D97-AF65-F5344CB8AC3E}">
        <p14:creationId xmlns:p14="http://schemas.microsoft.com/office/powerpoint/2010/main" val="24193097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charset="0"/>
              <a:buNone/>
            </a:pPr>
            <a:endParaRPr lang="en-GB" baseline="0" dirty="0"/>
          </a:p>
        </p:txBody>
      </p:sp>
      <p:sp>
        <p:nvSpPr>
          <p:cNvPr id="4" name="Slide Number Placeholder 3"/>
          <p:cNvSpPr>
            <a:spLocks noGrp="1"/>
          </p:cNvSpPr>
          <p:nvPr>
            <p:ph type="sldNum" sz="quarter" idx="10"/>
          </p:nvPr>
        </p:nvSpPr>
        <p:spPr/>
        <p:txBody>
          <a:bodyPr/>
          <a:lstStyle/>
          <a:p>
            <a:fld id="{80F867FB-0E73-48C8-B293-E1C402ED7B70}" type="slidenum">
              <a:rPr lang="en-GB" smtClean="0"/>
              <a:t>8</a:t>
            </a:fld>
            <a:endParaRPr lang="en-GB"/>
          </a:p>
        </p:txBody>
      </p:sp>
    </p:spTree>
    <p:extLst>
      <p:ext uri="{BB962C8B-B14F-4D97-AF65-F5344CB8AC3E}">
        <p14:creationId xmlns:p14="http://schemas.microsoft.com/office/powerpoint/2010/main" val="24193097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charset="0"/>
              <a:buNone/>
            </a:pPr>
            <a:endParaRPr lang="en-GB" baseline="0" dirty="0"/>
          </a:p>
        </p:txBody>
      </p:sp>
      <p:sp>
        <p:nvSpPr>
          <p:cNvPr id="4" name="Slide Number Placeholder 3"/>
          <p:cNvSpPr>
            <a:spLocks noGrp="1"/>
          </p:cNvSpPr>
          <p:nvPr>
            <p:ph type="sldNum" sz="quarter" idx="10"/>
          </p:nvPr>
        </p:nvSpPr>
        <p:spPr/>
        <p:txBody>
          <a:bodyPr/>
          <a:lstStyle/>
          <a:p>
            <a:fld id="{80F867FB-0E73-48C8-B293-E1C402ED7B70}" type="slidenum">
              <a:rPr lang="en-GB" smtClean="0"/>
              <a:t>9</a:t>
            </a:fld>
            <a:endParaRPr lang="en-GB"/>
          </a:p>
        </p:txBody>
      </p:sp>
    </p:spTree>
    <p:extLst>
      <p:ext uri="{BB962C8B-B14F-4D97-AF65-F5344CB8AC3E}">
        <p14:creationId xmlns:p14="http://schemas.microsoft.com/office/powerpoint/2010/main" val="2419309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761DDD9-4D19-440F-B3DD-8923D10273CD}" type="datetimeFigureOut">
              <a:rPr lang="en-GB" smtClean="0"/>
              <a:t>04/06/2020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969B25D-5CED-41BB-8D7B-3837E94B74C9}" type="slidenum">
              <a:rPr lang="en-GB" smtClean="0"/>
              <a:t>‹#›</a:t>
            </a:fld>
            <a:endParaRPr lang="en-GB"/>
          </a:p>
        </p:txBody>
      </p:sp>
    </p:spTree>
    <p:extLst>
      <p:ext uri="{BB962C8B-B14F-4D97-AF65-F5344CB8AC3E}">
        <p14:creationId xmlns:p14="http://schemas.microsoft.com/office/powerpoint/2010/main" val="159904091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761DDD9-4D19-440F-B3DD-8923D10273CD}" type="datetimeFigureOut">
              <a:rPr lang="en-GB" smtClean="0"/>
              <a:t>04/06/2020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969B25D-5CED-41BB-8D7B-3837E94B74C9}" type="slidenum">
              <a:rPr lang="en-GB" smtClean="0"/>
              <a:t>‹#›</a:t>
            </a:fld>
            <a:endParaRPr lang="en-GB"/>
          </a:p>
        </p:txBody>
      </p:sp>
    </p:spTree>
    <p:extLst>
      <p:ext uri="{BB962C8B-B14F-4D97-AF65-F5344CB8AC3E}">
        <p14:creationId xmlns:p14="http://schemas.microsoft.com/office/powerpoint/2010/main" val="3085226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761DDD9-4D19-440F-B3DD-8923D10273CD}" type="datetimeFigureOut">
              <a:rPr lang="en-GB" smtClean="0"/>
              <a:t>04/06/2020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969B25D-5CED-41BB-8D7B-3837E94B74C9}" type="slidenum">
              <a:rPr lang="en-GB" smtClean="0"/>
              <a:t>‹#›</a:t>
            </a:fld>
            <a:endParaRPr lang="en-GB"/>
          </a:p>
        </p:txBody>
      </p:sp>
    </p:spTree>
    <p:extLst>
      <p:ext uri="{BB962C8B-B14F-4D97-AF65-F5344CB8AC3E}">
        <p14:creationId xmlns:p14="http://schemas.microsoft.com/office/powerpoint/2010/main" val="36541400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761DDD9-4D19-440F-B3DD-8923D10273CD}" type="datetimeFigureOut">
              <a:rPr lang="en-GB" smtClean="0"/>
              <a:t>04/06/2020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969B25D-5CED-41BB-8D7B-3837E94B74C9}" type="slidenum">
              <a:rPr lang="en-GB" smtClean="0"/>
              <a:t>‹#›</a:t>
            </a:fld>
            <a:endParaRPr lang="en-GB"/>
          </a:p>
        </p:txBody>
      </p:sp>
    </p:spTree>
    <p:extLst>
      <p:ext uri="{BB962C8B-B14F-4D97-AF65-F5344CB8AC3E}">
        <p14:creationId xmlns:p14="http://schemas.microsoft.com/office/powerpoint/2010/main" val="366929746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61DDD9-4D19-440F-B3DD-8923D10273CD}" type="datetimeFigureOut">
              <a:rPr lang="en-GB" smtClean="0"/>
              <a:t>04/06/2020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969B25D-5CED-41BB-8D7B-3837E94B74C9}" type="slidenum">
              <a:rPr lang="en-GB" smtClean="0"/>
              <a:t>‹#›</a:t>
            </a:fld>
            <a:endParaRPr lang="en-GB"/>
          </a:p>
        </p:txBody>
      </p:sp>
    </p:spTree>
    <p:extLst>
      <p:ext uri="{BB962C8B-B14F-4D97-AF65-F5344CB8AC3E}">
        <p14:creationId xmlns:p14="http://schemas.microsoft.com/office/powerpoint/2010/main" val="307976392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761DDD9-4D19-440F-B3DD-8923D10273CD}" type="datetimeFigureOut">
              <a:rPr lang="en-GB" smtClean="0"/>
              <a:t>04/06/2020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969B25D-5CED-41BB-8D7B-3837E94B74C9}" type="slidenum">
              <a:rPr lang="en-GB" smtClean="0"/>
              <a:t>‹#›</a:t>
            </a:fld>
            <a:endParaRPr lang="en-GB"/>
          </a:p>
        </p:txBody>
      </p:sp>
    </p:spTree>
    <p:extLst>
      <p:ext uri="{BB962C8B-B14F-4D97-AF65-F5344CB8AC3E}">
        <p14:creationId xmlns:p14="http://schemas.microsoft.com/office/powerpoint/2010/main" val="25518586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761DDD9-4D19-440F-B3DD-8923D10273CD}" type="datetimeFigureOut">
              <a:rPr lang="en-GB" smtClean="0"/>
              <a:t>04/06/2020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969B25D-5CED-41BB-8D7B-3837E94B74C9}" type="slidenum">
              <a:rPr lang="en-GB" smtClean="0"/>
              <a:t>‹#›</a:t>
            </a:fld>
            <a:endParaRPr lang="en-GB"/>
          </a:p>
        </p:txBody>
      </p:sp>
    </p:spTree>
    <p:extLst>
      <p:ext uri="{BB962C8B-B14F-4D97-AF65-F5344CB8AC3E}">
        <p14:creationId xmlns:p14="http://schemas.microsoft.com/office/powerpoint/2010/main" val="2733114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761DDD9-4D19-440F-B3DD-8923D10273CD}" type="datetimeFigureOut">
              <a:rPr lang="en-GB" smtClean="0"/>
              <a:t>04/06/2020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969B25D-5CED-41BB-8D7B-3837E94B74C9}" type="slidenum">
              <a:rPr lang="en-GB" smtClean="0"/>
              <a:t>‹#›</a:t>
            </a:fld>
            <a:endParaRPr lang="en-GB"/>
          </a:p>
        </p:txBody>
      </p:sp>
    </p:spTree>
    <p:extLst>
      <p:ext uri="{BB962C8B-B14F-4D97-AF65-F5344CB8AC3E}">
        <p14:creationId xmlns:p14="http://schemas.microsoft.com/office/powerpoint/2010/main" val="1954199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61DDD9-4D19-440F-B3DD-8923D10273CD}" type="datetimeFigureOut">
              <a:rPr lang="en-GB" smtClean="0"/>
              <a:t>04/06/2020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969B25D-5CED-41BB-8D7B-3837E94B74C9}" type="slidenum">
              <a:rPr lang="en-GB" smtClean="0"/>
              <a:t>‹#›</a:t>
            </a:fld>
            <a:endParaRPr lang="en-GB"/>
          </a:p>
        </p:txBody>
      </p:sp>
    </p:spTree>
    <p:extLst>
      <p:ext uri="{BB962C8B-B14F-4D97-AF65-F5344CB8AC3E}">
        <p14:creationId xmlns:p14="http://schemas.microsoft.com/office/powerpoint/2010/main" val="46763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61DDD9-4D19-440F-B3DD-8923D10273CD}" type="datetimeFigureOut">
              <a:rPr lang="en-GB" smtClean="0"/>
              <a:t>04/06/2020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969B25D-5CED-41BB-8D7B-3837E94B74C9}" type="slidenum">
              <a:rPr lang="en-GB" smtClean="0"/>
              <a:t>‹#›</a:t>
            </a:fld>
            <a:endParaRPr lang="en-GB"/>
          </a:p>
        </p:txBody>
      </p:sp>
    </p:spTree>
    <p:extLst>
      <p:ext uri="{BB962C8B-B14F-4D97-AF65-F5344CB8AC3E}">
        <p14:creationId xmlns:p14="http://schemas.microsoft.com/office/powerpoint/2010/main" val="2564101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61DDD9-4D19-440F-B3DD-8923D10273CD}" type="datetimeFigureOut">
              <a:rPr lang="en-GB" smtClean="0"/>
              <a:t>04/06/2020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969B25D-5CED-41BB-8D7B-3837E94B74C9}" type="slidenum">
              <a:rPr lang="en-GB" smtClean="0"/>
              <a:t>‹#›</a:t>
            </a:fld>
            <a:endParaRPr lang="en-GB"/>
          </a:p>
        </p:txBody>
      </p:sp>
    </p:spTree>
    <p:extLst>
      <p:ext uri="{BB962C8B-B14F-4D97-AF65-F5344CB8AC3E}">
        <p14:creationId xmlns:p14="http://schemas.microsoft.com/office/powerpoint/2010/main" val="2909729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61DDD9-4D19-440F-B3DD-8923D10273CD}" type="datetimeFigureOut">
              <a:rPr lang="en-GB" smtClean="0"/>
              <a:t>04/06/2020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69B25D-5CED-41BB-8D7B-3837E94B74C9}" type="slidenum">
              <a:rPr lang="en-GB" smtClean="0"/>
              <a:t>‹#›</a:t>
            </a:fld>
            <a:endParaRPr lang="en-GB"/>
          </a:p>
        </p:txBody>
      </p:sp>
    </p:spTree>
    <p:extLst>
      <p:ext uri="{BB962C8B-B14F-4D97-AF65-F5344CB8AC3E}">
        <p14:creationId xmlns:p14="http://schemas.microsoft.com/office/powerpoint/2010/main" val="4719596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155679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latin typeface="Berlin Sans FB" panose="020E0602020502020306" pitchFamily="34" charset="0"/>
              </a:rPr>
              <a:t>Endings</a:t>
            </a:r>
            <a:endParaRPr lang="en-GB" sz="5400" dirty="0">
              <a:latin typeface="Berlin Sans FB" panose="020E0602020502020306" pitchFamily="34" charset="0"/>
            </a:endParaRPr>
          </a:p>
        </p:txBody>
      </p:sp>
      <p:sp>
        <p:nvSpPr>
          <p:cNvPr id="3" name="Content Placeholder 2"/>
          <p:cNvSpPr>
            <a:spLocks noGrp="1"/>
          </p:cNvSpPr>
          <p:nvPr>
            <p:ph idx="1"/>
          </p:nvPr>
        </p:nvSpPr>
        <p:spPr>
          <a:xfrm>
            <a:off x="2915816" y="2755539"/>
            <a:ext cx="5760640" cy="3024336"/>
          </a:xfrm>
        </p:spPr>
        <p:txBody>
          <a:bodyPr>
            <a:noAutofit/>
          </a:bodyPr>
          <a:lstStyle/>
          <a:p>
            <a:pPr marL="0" indent="0" algn="ctr">
              <a:buNone/>
            </a:pPr>
            <a:r>
              <a:rPr lang="en-GB" sz="3600" dirty="0">
                <a:solidFill>
                  <a:srgbClr val="333333"/>
                </a:solidFill>
                <a:latin typeface="Berlin Sans FB" panose="020E0602020502020306" pitchFamily="34" charset="0"/>
              </a:rPr>
              <a:t>Endings are difficult and challenging especially if a child or young person has not had good experiences of endings in their life previously.</a:t>
            </a:r>
          </a:p>
          <a:p>
            <a:pPr marL="0" indent="0">
              <a:buNone/>
            </a:pPr>
            <a:endParaRPr lang="en-GB" sz="2000" dirty="0">
              <a:latin typeface="Berlin Sans FB" panose="020E0602020502020306" pitchFamily="34" charset="0"/>
            </a:endParaRPr>
          </a:p>
          <a:p>
            <a:pPr marL="0" indent="0">
              <a:buNone/>
            </a:pPr>
            <a:endParaRPr lang="en-GB" sz="1800" dirty="0"/>
          </a:p>
          <a:p>
            <a:pPr>
              <a:buFont typeface="Arial" charset="0"/>
              <a:buChar char="•"/>
            </a:pPr>
            <a:endParaRPr lang="en-GB" sz="1800" dirty="0"/>
          </a:p>
          <a:p>
            <a:pPr>
              <a:buFont typeface="Arial" charset="0"/>
              <a:buChar char="•"/>
            </a:pPr>
            <a:endParaRPr lang="en-GB" sz="1800" dirty="0"/>
          </a:p>
          <a:p>
            <a:pPr>
              <a:buFont typeface="Arial" charset="0"/>
              <a:buChar char="•"/>
            </a:pPr>
            <a:endParaRPr lang="en-GB" sz="1800" dirty="0"/>
          </a:p>
          <a:p>
            <a:pPr>
              <a:buFont typeface="Arial" charset="0"/>
              <a:buChar char="•"/>
            </a:pPr>
            <a:endParaRPr lang="en-GB" dirty="0"/>
          </a:p>
          <a:p>
            <a:pPr marL="0" indent="0" algn="ctr">
              <a:buNone/>
            </a:pPr>
            <a:endParaRPr lang="en-GB" dirty="0"/>
          </a:p>
          <a:p>
            <a:pPr marL="0" indent="0" algn="ctr">
              <a:buNone/>
            </a:pPr>
            <a:endParaRPr lang="en-GB" dirty="0"/>
          </a:p>
        </p:txBody>
      </p:sp>
      <p:pic>
        <p:nvPicPr>
          <p:cNvPr id="7" name="Picture 6" descr="Image result for endings"/>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5559" y="1988840"/>
            <a:ext cx="2088232" cy="131129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7750085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155679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dirty="0">
                <a:latin typeface="Berlin Sans FB" panose="020E0602020502020306" pitchFamily="34" charset="0"/>
              </a:rPr>
              <a:t>Sample Letter</a:t>
            </a:r>
          </a:p>
        </p:txBody>
      </p:sp>
      <p:sp>
        <p:nvSpPr>
          <p:cNvPr id="3" name="Content Placeholder 2"/>
          <p:cNvSpPr>
            <a:spLocks noGrp="1"/>
          </p:cNvSpPr>
          <p:nvPr>
            <p:ph idx="1"/>
          </p:nvPr>
        </p:nvSpPr>
        <p:spPr>
          <a:xfrm>
            <a:off x="179512" y="1600200"/>
            <a:ext cx="8784976" cy="4925144"/>
          </a:xfrm>
        </p:spPr>
        <p:txBody>
          <a:bodyPr>
            <a:noAutofit/>
          </a:bodyPr>
          <a:lstStyle/>
          <a:p>
            <a:pPr>
              <a:buFont typeface="Arial" charset="0"/>
              <a:buChar char="•"/>
            </a:pPr>
            <a:endParaRPr lang="en-GB" sz="2000" dirty="0">
              <a:latin typeface="Berlin Sans FB" panose="020E0602020502020306" pitchFamily="34" charset="0"/>
            </a:endParaRPr>
          </a:p>
          <a:p>
            <a:pPr>
              <a:buFont typeface="Arial" charset="0"/>
              <a:buChar char="•"/>
            </a:pPr>
            <a:endParaRPr lang="en-GB" sz="2000" dirty="0">
              <a:latin typeface="Berlin Sans FB" panose="020E0602020502020306" pitchFamily="34" charset="0"/>
            </a:endParaRPr>
          </a:p>
          <a:p>
            <a:pPr>
              <a:buFont typeface="Arial" charset="0"/>
              <a:buChar char="•"/>
            </a:pPr>
            <a:endParaRPr lang="en-GB" dirty="0"/>
          </a:p>
          <a:p>
            <a:pPr marL="0" indent="0" algn="ctr">
              <a:buNone/>
            </a:pPr>
            <a:endParaRPr lang="en-GB" dirty="0"/>
          </a:p>
          <a:p>
            <a:pPr marL="0" indent="0" algn="ctr">
              <a:buNone/>
            </a:pPr>
            <a:endParaRPr lang="en-GB" dirty="0"/>
          </a:p>
        </p:txBody>
      </p:sp>
      <p:pic>
        <p:nvPicPr>
          <p:cNvPr id="4"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2762"/>
          <a:stretch/>
        </p:blipFill>
        <p:spPr bwMode="auto">
          <a:xfrm>
            <a:off x="1355270" y="1772814"/>
            <a:ext cx="6621507" cy="4891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1483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155679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latin typeface="Berlin Sans FB" panose="020E0602020502020306" pitchFamily="34" charset="0"/>
              </a:rPr>
              <a:t>Unplanned Endings</a:t>
            </a:r>
            <a:endParaRPr lang="en-GB" sz="5400" dirty="0">
              <a:latin typeface="Berlin Sans FB" panose="020E0602020502020306" pitchFamily="34" charset="0"/>
            </a:endParaRPr>
          </a:p>
        </p:txBody>
      </p:sp>
      <p:sp>
        <p:nvSpPr>
          <p:cNvPr id="3" name="Content Placeholder 2"/>
          <p:cNvSpPr>
            <a:spLocks noGrp="1"/>
          </p:cNvSpPr>
          <p:nvPr>
            <p:ph idx="1"/>
          </p:nvPr>
        </p:nvSpPr>
        <p:spPr>
          <a:xfrm>
            <a:off x="755576" y="1916832"/>
            <a:ext cx="7920880" cy="4392488"/>
          </a:xfrm>
        </p:spPr>
        <p:txBody>
          <a:bodyPr>
            <a:noAutofit/>
          </a:bodyPr>
          <a:lstStyle/>
          <a:p>
            <a:pPr marL="0" indent="0" algn="ctr">
              <a:buNone/>
            </a:pPr>
            <a:r>
              <a:rPr lang="en-GB" sz="3600" dirty="0">
                <a:solidFill>
                  <a:srgbClr val="333333"/>
                </a:solidFill>
                <a:latin typeface="Berlin Sans FB" panose="020E0602020502020306" pitchFamily="34" charset="0"/>
              </a:rPr>
              <a:t>Unplanned endings are when support comes to an abrupt stop.  This can occur for varied reasons such as; consent is withdrawn, the child/young person stops engaging or the worker becomes poorly and will be off work for quite some time.</a:t>
            </a:r>
          </a:p>
          <a:p>
            <a:pPr marL="0" indent="0">
              <a:buNone/>
            </a:pPr>
            <a:endParaRPr lang="en-GB" sz="2000" dirty="0">
              <a:latin typeface="Berlin Sans FB" panose="020E0602020502020306" pitchFamily="34" charset="0"/>
            </a:endParaRPr>
          </a:p>
          <a:p>
            <a:pPr marL="0" indent="0">
              <a:buNone/>
            </a:pPr>
            <a:endParaRPr lang="en-GB" sz="1800" dirty="0"/>
          </a:p>
          <a:p>
            <a:pPr>
              <a:buFont typeface="Arial" charset="0"/>
              <a:buChar char="•"/>
            </a:pPr>
            <a:endParaRPr lang="en-GB" sz="1800" dirty="0"/>
          </a:p>
          <a:p>
            <a:pPr>
              <a:buFont typeface="Arial" charset="0"/>
              <a:buChar char="•"/>
            </a:pPr>
            <a:endParaRPr lang="en-GB" sz="1800" dirty="0"/>
          </a:p>
          <a:p>
            <a:pPr>
              <a:buFont typeface="Arial" charset="0"/>
              <a:buChar char="•"/>
            </a:pPr>
            <a:endParaRPr lang="en-GB" sz="1800" dirty="0"/>
          </a:p>
          <a:p>
            <a:pPr>
              <a:buFont typeface="Arial" charset="0"/>
              <a:buChar char="•"/>
            </a:pPr>
            <a:endParaRPr lang="en-GB" dirty="0"/>
          </a:p>
          <a:p>
            <a:pPr marL="0" indent="0" algn="ctr">
              <a:buNone/>
            </a:pPr>
            <a:endParaRPr lang="en-GB" dirty="0"/>
          </a:p>
          <a:p>
            <a:pPr marL="0" indent="0" algn="ctr">
              <a:buNone/>
            </a:pPr>
            <a:endParaRPr lang="en-GB" dirty="0"/>
          </a:p>
        </p:txBody>
      </p:sp>
      <p:pic>
        <p:nvPicPr>
          <p:cNvPr id="5" name="Picture 4" descr="Image result for endings"/>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52320" y="5445224"/>
            <a:ext cx="1512168" cy="115212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988300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155679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latin typeface="Berlin Sans FB" panose="020E0602020502020306" pitchFamily="34" charset="0"/>
              </a:rPr>
              <a:t>Unplanned Endings</a:t>
            </a:r>
            <a:endParaRPr lang="en-GB" sz="5400" dirty="0">
              <a:latin typeface="Berlin Sans FB" panose="020E0602020502020306" pitchFamily="34" charset="0"/>
            </a:endParaRPr>
          </a:p>
        </p:txBody>
      </p:sp>
      <p:sp>
        <p:nvSpPr>
          <p:cNvPr id="3" name="Content Placeholder 2"/>
          <p:cNvSpPr>
            <a:spLocks noGrp="1"/>
          </p:cNvSpPr>
          <p:nvPr>
            <p:ph idx="1"/>
          </p:nvPr>
        </p:nvSpPr>
        <p:spPr>
          <a:xfrm>
            <a:off x="611560" y="2132856"/>
            <a:ext cx="7920880" cy="4464496"/>
          </a:xfrm>
        </p:spPr>
        <p:txBody>
          <a:bodyPr>
            <a:noAutofit/>
          </a:bodyPr>
          <a:lstStyle/>
          <a:p>
            <a:pPr marL="0" indent="0" algn="ctr">
              <a:buNone/>
            </a:pPr>
            <a:r>
              <a:rPr lang="en-GB" sz="2800" dirty="0">
                <a:solidFill>
                  <a:srgbClr val="333333"/>
                </a:solidFill>
                <a:latin typeface="Berlin Sans FB" panose="020E0602020502020306" pitchFamily="34" charset="0"/>
              </a:rPr>
              <a:t>Unplanned endings can be difficult for both child/young person and worker alike as none of the emotional, physical and psychological safety of a planned ending occurs.  Many emotions can arise as a result, e.g. sadness, relief, anger or frustration.  It is important that these are acknowledged, voiced and openly discussed, e.g. via supervision and, if appropriate, with the child/young person themselves.</a:t>
            </a:r>
          </a:p>
          <a:p>
            <a:pPr marL="0" indent="0">
              <a:buNone/>
            </a:pPr>
            <a:endParaRPr lang="en-GB" sz="3600" dirty="0">
              <a:solidFill>
                <a:srgbClr val="333333"/>
              </a:solidFill>
              <a:latin typeface="Berlin Sans FB" panose="020E0602020502020306" pitchFamily="34" charset="0"/>
            </a:endParaRPr>
          </a:p>
          <a:p>
            <a:pPr>
              <a:buFont typeface="Arial" charset="0"/>
              <a:buChar char="•"/>
            </a:pPr>
            <a:endParaRPr lang="en-GB" sz="1800" dirty="0"/>
          </a:p>
          <a:p>
            <a:pPr>
              <a:buFont typeface="Arial" charset="0"/>
              <a:buChar char="•"/>
            </a:pPr>
            <a:endParaRPr lang="en-GB" sz="1800" dirty="0"/>
          </a:p>
          <a:p>
            <a:pPr>
              <a:buFont typeface="Arial" charset="0"/>
              <a:buChar char="•"/>
            </a:pPr>
            <a:endParaRPr lang="en-GB" sz="1800" dirty="0"/>
          </a:p>
          <a:p>
            <a:pPr>
              <a:buFont typeface="Arial" charset="0"/>
              <a:buChar char="•"/>
            </a:pPr>
            <a:endParaRPr lang="en-GB" dirty="0"/>
          </a:p>
          <a:p>
            <a:pPr marL="0" indent="0" algn="ctr">
              <a:buNone/>
            </a:pPr>
            <a:endParaRPr lang="en-GB" dirty="0"/>
          </a:p>
          <a:p>
            <a:pPr marL="0" indent="0" algn="ctr">
              <a:buNone/>
            </a:pPr>
            <a:endParaRPr lang="en-GB" dirty="0"/>
          </a:p>
        </p:txBody>
      </p:sp>
      <p:pic>
        <p:nvPicPr>
          <p:cNvPr id="5" name="Picture 4" descr="Image result for endings"/>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0434" y="6021288"/>
            <a:ext cx="756084" cy="57606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052658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155679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dirty="0">
                <a:latin typeface="Berlin Sans FB" panose="020E0602020502020306" pitchFamily="34" charset="0"/>
              </a:rPr>
              <a:t>Covid-19</a:t>
            </a:r>
          </a:p>
        </p:txBody>
      </p:sp>
      <p:sp>
        <p:nvSpPr>
          <p:cNvPr id="3" name="Content Placeholder 2"/>
          <p:cNvSpPr>
            <a:spLocks noGrp="1"/>
          </p:cNvSpPr>
          <p:nvPr>
            <p:ph idx="1"/>
          </p:nvPr>
        </p:nvSpPr>
        <p:spPr>
          <a:xfrm>
            <a:off x="539552" y="1772816"/>
            <a:ext cx="5760640" cy="4392488"/>
          </a:xfrm>
        </p:spPr>
        <p:txBody>
          <a:bodyPr>
            <a:noAutofit/>
          </a:bodyPr>
          <a:lstStyle/>
          <a:p>
            <a:pPr marL="0" indent="0" algn="ctr">
              <a:buNone/>
            </a:pPr>
            <a:r>
              <a:rPr lang="en-GB" dirty="0">
                <a:solidFill>
                  <a:srgbClr val="333333"/>
                </a:solidFill>
                <a:latin typeface="Berlin Sans FB" panose="020E0602020502020306" pitchFamily="34" charset="0"/>
              </a:rPr>
              <a:t>As a result of the pandemic there may be an increase in the numbers of unplanned endings that professionals and children are experiencing.  When sessions come to an end in this way it can be even more challenging as things are totally out of our control.</a:t>
            </a:r>
          </a:p>
          <a:p>
            <a:pPr marL="0" indent="0">
              <a:buNone/>
            </a:pPr>
            <a:endParaRPr lang="en-GB" dirty="0">
              <a:latin typeface="Berlin Sans FB" panose="020E0602020502020306" pitchFamily="34" charset="0"/>
            </a:endParaRPr>
          </a:p>
          <a:p>
            <a:pPr marL="0" indent="0">
              <a:buNone/>
            </a:pPr>
            <a:endParaRPr lang="en-GB" sz="1800" dirty="0"/>
          </a:p>
          <a:p>
            <a:pPr>
              <a:buFont typeface="Arial" charset="0"/>
              <a:buChar char="•"/>
            </a:pPr>
            <a:endParaRPr lang="en-GB" sz="1800" dirty="0"/>
          </a:p>
          <a:p>
            <a:pPr>
              <a:buFont typeface="Arial" charset="0"/>
              <a:buChar char="•"/>
            </a:pPr>
            <a:endParaRPr lang="en-GB" sz="1800" dirty="0"/>
          </a:p>
          <a:p>
            <a:pPr>
              <a:buFont typeface="Arial" charset="0"/>
              <a:buChar char="•"/>
            </a:pPr>
            <a:endParaRPr lang="en-GB" sz="1800" dirty="0"/>
          </a:p>
          <a:p>
            <a:pPr>
              <a:buFont typeface="Arial" charset="0"/>
              <a:buChar char="•"/>
            </a:pPr>
            <a:endParaRPr lang="en-GB" dirty="0"/>
          </a:p>
          <a:p>
            <a:pPr marL="0" indent="0" algn="ctr">
              <a:buNone/>
            </a:pPr>
            <a:endParaRPr lang="en-GB" dirty="0"/>
          </a:p>
          <a:p>
            <a:pPr marL="0" indent="0" algn="ctr">
              <a:buNone/>
            </a:pPr>
            <a:endParaRPr lang="en-GB" dirty="0"/>
          </a:p>
        </p:txBody>
      </p:sp>
      <p:pic>
        <p:nvPicPr>
          <p:cNvPr id="7" name="Picture 6" descr="Image result for endings"/>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32240" y="1772816"/>
            <a:ext cx="2088232" cy="131129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0077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155679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dirty="0">
                <a:latin typeface="Berlin Sans FB" panose="020E0602020502020306" pitchFamily="34" charset="0"/>
              </a:rPr>
              <a:t>A Good Enough Ending</a:t>
            </a:r>
            <a:endParaRPr lang="en-GB" sz="5400" dirty="0">
              <a:latin typeface="Berlin Sans FB" panose="020E0602020502020306" pitchFamily="34" charset="0"/>
            </a:endParaRPr>
          </a:p>
        </p:txBody>
      </p:sp>
      <p:sp>
        <p:nvSpPr>
          <p:cNvPr id="3" name="Content Placeholder 2"/>
          <p:cNvSpPr>
            <a:spLocks noGrp="1"/>
          </p:cNvSpPr>
          <p:nvPr>
            <p:ph idx="1"/>
          </p:nvPr>
        </p:nvSpPr>
        <p:spPr>
          <a:xfrm>
            <a:off x="179512" y="1600200"/>
            <a:ext cx="8784976" cy="4925144"/>
          </a:xfrm>
        </p:spPr>
        <p:txBody>
          <a:bodyPr>
            <a:noAutofit/>
          </a:bodyPr>
          <a:lstStyle/>
          <a:p>
            <a:pPr marL="0" indent="0">
              <a:buNone/>
            </a:pPr>
            <a:r>
              <a:rPr lang="en-GB" sz="2000" dirty="0" smtClean="0">
                <a:latin typeface="Berlin Sans FB" panose="020E0602020502020306" pitchFamily="34" charset="0"/>
              </a:rPr>
              <a:t>If </a:t>
            </a:r>
            <a:r>
              <a:rPr lang="en-GB" sz="2000" dirty="0">
                <a:latin typeface="Berlin Sans FB" panose="020E0602020502020306" pitchFamily="34" charset="0"/>
              </a:rPr>
              <a:t>it is possible and appropriate try and pre-warn the child or young person about the need to end contact before your final contact. This gives the child or young person the time to take in the information and process any thoughts and feelings they may have, it also enables them to come to the final contact knowing what to expect, and to bring any worries or questions. </a:t>
            </a:r>
          </a:p>
          <a:p>
            <a:pPr marL="0" indent="0">
              <a:buNone/>
            </a:pPr>
            <a:r>
              <a:rPr lang="en-GB" sz="2000" dirty="0">
                <a:latin typeface="Berlin Sans FB" panose="020E0602020502020306" pitchFamily="34" charset="0"/>
              </a:rPr>
              <a:t> </a:t>
            </a:r>
          </a:p>
          <a:p>
            <a:pPr marL="0" indent="0">
              <a:buNone/>
            </a:pPr>
            <a:r>
              <a:rPr lang="en-GB" sz="2000" dirty="0">
                <a:latin typeface="Berlin Sans FB" panose="020E0602020502020306" pitchFamily="34" charset="0"/>
              </a:rPr>
              <a:t>Try and contact the child or young person via the telephone, email, text or virtual meeting. If this is not possible and it is appropriate send a letter.</a:t>
            </a:r>
          </a:p>
          <a:p>
            <a:pPr marL="0" indent="0">
              <a:buNone/>
            </a:pPr>
            <a:r>
              <a:rPr lang="en-GB" sz="2000" dirty="0">
                <a:latin typeface="Berlin Sans FB" panose="020E0602020502020306" pitchFamily="34" charset="0"/>
              </a:rPr>
              <a:t> </a:t>
            </a:r>
          </a:p>
          <a:p>
            <a:pPr marL="0" indent="0">
              <a:buNone/>
            </a:pPr>
            <a:r>
              <a:rPr lang="en-GB" sz="2000" dirty="0">
                <a:latin typeface="Berlin Sans FB" panose="020E0602020502020306" pitchFamily="34" charset="0"/>
              </a:rPr>
              <a:t>Try and establish a good time of day for the child or young person to engage with a virtual/telephone meeting. Encourage the meeting to take place in an environment which is quiet and as free from disruption as possible, and as private as is appropriate. </a:t>
            </a:r>
          </a:p>
          <a:p>
            <a:pPr marL="0" indent="0" algn="ctr">
              <a:buNone/>
            </a:pPr>
            <a:endParaRPr lang="en-GB" sz="2000" dirty="0">
              <a:latin typeface="Berlin Sans FB" panose="020E0602020502020306" pitchFamily="34" charset="0"/>
            </a:endParaRPr>
          </a:p>
          <a:p>
            <a:pPr marL="0" indent="0" algn="ctr">
              <a:buNone/>
            </a:pPr>
            <a:endParaRPr lang="en-GB" sz="2000" dirty="0">
              <a:latin typeface="Berlin Sans FB" panose="020E0602020502020306" pitchFamily="34" charset="0"/>
            </a:endParaRPr>
          </a:p>
        </p:txBody>
      </p:sp>
      <p:pic>
        <p:nvPicPr>
          <p:cNvPr id="6" name="Picture 5" descr="Image result for endings"/>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51920" y="5661248"/>
            <a:ext cx="1656184" cy="100811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496983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155679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dirty="0">
                <a:latin typeface="Berlin Sans FB" panose="020E0602020502020306" pitchFamily="34" charset="0"/>
              </a:rPr>
              <a:t>A Good Enough Ending</a:t>
            </a:r>
            <a:endParaRPr lang="en-GB" sz="5400" dirty="0">
              <a:latin typeface="Berlin Sans FB" panose="020E0602020502020306" pitchFamily="34" charset="0"/>
            </a:endParaRPr>
          </a:p>
        </p:txBody>
      </p:sp>
      <p:sp>
        <p:nvSpPr>
          <p:cNvPr id="3" name="Content Placeholder 2"/>
          <p:cNvSpPr>
            <a:spLocks noGrp="1"/>
          </p:cNvSpPr>
          <p:nvPr>
            <p:ph idx="1"/>
          </p:nvPr>
        </p:nvSpPr>
        <p:spPr>
          <a:xfrm>
            <a:off x="179512" y="1600200"/>
            <a:ext cx="8784976" cy="4925144"/>
          </a:xfrm>
        </p:spPr>
        <p:txBody>
          <a:bodyPr>
            <a:noAutofit/>
          </a:bodyPr>
          <a:lstStyle/>
          <a:p>
            <a:pPr marL="0" indent="0">
              <a:buNone/>
            </a:pPr>
            <a:r>
              <a:rPr lang="en-GB" sz="2000" dirty="0">
                <a:latin typeface="Berlin Sans FB" panose="020E0602020502020306" pitchFamily="34" charset="0"/>
              </a:rPr>
              <a:t>Discuss the change in circumstances and why contact has to end. Be honest about reasons, and make these age appropriate. </a:t>
            </a:r>
          </a:p>
          <a:p>
            <a:pPr marL="0" indent="0">
              <a:buNone/>
            </a:pPr>
            <a:r>
              <a:rPr lang="en-GB" sz="2000" dirty="0">
                <a:latin typeface="Berlin Sans FB" panose="020E0602020502020306" pitchFamily="34" charset="0"/>
              </a:rPr>
              <a:t> </a:t>
            </a:r>
          </a:p>
          <a:p>
            <a:pPr marL="0" indent="0">
              <a:buNone/>
            </a:pPr>
            <a:r>
              <a:rPr lang="en-GB" sz="2000" dirty="0">
                <a:latin typeface="Berlin Sans FB" panose="020E0602020502020306" pitchFamily="34" charset="0"/>
              </a:rPr>
              <a:t>Highlight the positives from the previous contacts; you might be able to show them work you completed together, recall time spent together. You might want to thank them for something ‘thanks for turning up I enjoyed spending time with you’. </a:t>
            </a:r>
          </a:p>
          <a:p>
            <a:pPr marL="0" indent="0">
              <a:buNone/>
            </a:pPr>
            <a:r>
              <a:rPr lang="en-GB" sz="2000" dirty="0">
                <a:latin typeface="Berlin Sans FB" panose="020E0602020502020306" pitchFamily="34" charset="0"/>
              </a:rPr>
              <a:t> </a:t>
            </a:r>
          </a:p>
          <a:p>
            <a:pPr marL="0" indent="0">
              <a:buNone/>
            </a:pPr>
            <a:r>
              <a:rPr lang="en-GB" sz="2000" dirty="0">
                <a:latin typeface="Berlin Sans FB" panose="020E0602020502020306" pitchFamily="34" charset="0"/>
              </a:rPr>
              <a:t>Share your own experiences of unplanned endings and how they have made you feel in the past, such as sad, relieved, worried, and or frustrated. Share any feelings you have about the current ending if appropriate. Encourage the child or young person to share their thoughts, feelings and worries with you. Be sure to really listen without judgement. </a:t>
            </a:r>
          </a:p>
          <a:p>
            <a:pPr marL="0" indent="0" algn="ctr">
              <a:buNone/>
            </a:pPr>
            <a:endParaRPr lang="en-GB" sz="2000" dirty="0">
              <a:latin typeface="Berlin Sans FB" panose="020E0602020502020306" pitchFamily="34" charset="0"/>
            </a:endParaRPr>
          </a:p>
          <a:p>
            <a:pPr marL="0" indent="0" algn="ctr">
              <a:buNone/>
            </a:pPr>
            <a:endParaRPr lang="en-GB" sz="2000" dirty="0">
              <a:latin typeface="Berlin Sans FB" panose="020E0602020502020306" pitchFamily="34" charset="0"/>
            </a:endParaRPr>
          </a:p>
        </p:txBody>
      </p:sp>
      <p:pic>
        <p:nvPicPr>
          <p:cNvPr id="4" name="Picture 3" descr="Image result for endings"/>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20272" y="5661248"/>
            <a:ext cx="1656184" cy="100811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0621845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21465" y="-27362"/>
            <a:ext cx="9144000" cy="155679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dirty="0">
                <a:latin typeface="Berlin Sans FB" panose="020E0602020502020306" pitchFamily="34" charset="0"/>
              </a:rPr>
              <a:t>A Good Enough Ending</a:t>
            </a:r>
            <a:endParaRPr lang="en-GB" sz="5400" dirty="0">
              <a:latin typeface="Berlin Sans FB" panose="020E0602020502020306" pitchFamily="34" charset="0"/>
            </a:endParaRPr>
          </a:p>
        </p:txBody>
      </p:sp>
      <p:sp>
        <p:nvSpPr>
          <p:cNvPr id="3" name="Content Placeholder 2"/>
          <p:cNvSpPr>
            <a:spLocks noGrp="1"/>
          </p:cNvSpPr>
          <p:nvPr>
            <p:ph idx="1"/>
          </p:nvPr>
        </p:nvSpPr>
        <p:spPr>
          <a:xfrm>
            <a:off x="179512" y="1600200"/>
            <a:ext cx="8784976" cy="4925144"/>
          </a:xfrm>
        </p:spPr>
        <p:txBody>
          <a:bodyPr>
            <a:noAutofit/>
          </a:bodyPr>
          <a:lstStyle/>
          <a:p>
            <a:pPr marL="0" indent="0">
              <a:buNone/>
            </a:pPr>
            <a:r>
              <a:rPr lang="en-GB" sz="1800" dirty="0">
                <a:latin typeface="Berlin Sans FB" panose="020E0602020502020306" pitchFamily="34" charset="0"/>
              </a:rPr>
              <a:t>It may be appropriate to ask questions about their thoughts and feelings. ‘How are you feeling’ ‘I guess you might be wondering…’</a:t>
            </a:r>
          </a:p>
          <a:p>
            <a:pPr marL="0" indent="0">
              <a:buNone/>
            </a:pPr>
            <a:r>
              <a:rPr lang="en-GB" sz="1800" dirty="0">
                <a:latin typeface="Berlin Sans FB" panose="020E0602020502020306" pitchFamily="34" charset="0"/>
              </a:rPr>
              <a:t> </a:t>
            </a:r>
          </a:p>
          <a:p>
            <a:pPr marL="0" indent="0">
              <a:buNone/>
            </a:pPr>
            <a:r>
              <a:rPr lang="en-GB" sz="1800" dirty="0">
                <a:latin typeface="Berlin Sans FB" panose="020E0602020502020306" pitchFamily="34" charset="0"/>
              </a:rPr>
              <a:t>Validate the things they share with you. ‘I understand you are worried about….’  ‘It is normal to feel sad….’</a:t>
            </a:r>
          </a:p>
          <a:p>
            <a:pPr marL="0" indent="0">
              <a:buNone/>
            </a:pPr>
            <a:r>
              <a:rPr lang="en-GB" sz="1800" dirty="0">
                <a:latin typeface="Berlin Sans FB" panose="020E0602020502020306" pitchFamily="34" charset="0"/>
              </a:rPr>
              <a:t> </a:t>
            </a:r>
          </a:p>
          <a:p>
            <a:pPr marL="0" indent="0">
              <a:buNone/>
            </a:pPr>
            <a:endParaRPr lang="en-GB" sz="1800" dirty="0" smtClean="0">
              <a:latin typeface="Berlin Sans FB" panose="020E0602020502020306" pitchFamily="34" charset="0"/>
            </a:endParaRPr>
          </a:p>
          <a:p>
            <a:pPr marL="0" indent="0">
              <a:buNone/>
            </a:pPr>
            <a:r>
              <a:rPr lang="en-GB" sz="1800" dirty="0" smtClean="0">
                <a:latin typeface="Berlin Sans FB" panose="020E0602020502020306" pitchFamily="34" charset="0"/>
              </a:rPr>
              <a:t>It </a:t>
            </a:r>
            <a:r>
              <a:rPr lang="en-GB" sz="1800" dirty="0">
                <a:latin typeface="Berlin Sans FB" panose="020E0602020502020306" pitchFamily="34" charset="0"/>
              </a:rPr>
              <a:t>is ok to not have all the answers to questions, just be honest about what you know.</a:t>
            </a:r>
          </a:p>
          <a:p>
            <a:pPr marL="0" indent="0">
              <a:buNone/>
            </a:pPr>
            <a:r>
              <a:rPr lang="en-GB" sz="1800" dirty="0">
                <a:latin typeface="Berlin Sans FB" panose="020E0602020502020306" pitchFamily="34" charset="0"/>
              </a:rPr>
              <a:t> </a:t>
            </a:r>
          </a:p>
          <a:p>
            <a:pPr marL="0" indent="0">
              <a:buNone/>
            </a:pPr>
            <a:r>
              <a:rPr lang="en-GB" sz="1800" dirty="0">
                <a:latin typeface="Berlin Sans FB" panose="020E0602020502020306" pitchFamily="34" charset="0"/>
              </a:rPr>
              <a:t>If possible ensure the child or young person knows where to access help and support, including telephone numbers and websites, if they need it in the future, following this up in an email, text or letter confirming this information.</a:t>
            </a:r>
          </a:p>
          <a:p>
            <a:pPr marL="0" indent="0">
              <a:buNone/>
            </a:pPr>
            <a:r>
              <a:rPr lang="en-GB" sz="1800" dirty="0">
                <a:latin typeface="Berlin Sans FB" panose="020E0602020502020306" pitchFamily="34" charset="0"/>
              </a:rPr>
              <a:t> </a:t>
            </a:r>
          </a:p>
          <a:p>
            <a:pPr marL="0" indent="0">
              <a:buNone/>
            </a:pPr>
            <a:r>
              <a:rPr lang="en-GB" sz="1800" dirty="0">
                <a:latin typeface="Berlin Sans FB" panose="020E0602020502020306" pitchFamily="34" charset="0"/>
              </a:rPr>
              <a:t>Marking the ending in some way can be helpful, this could be with a card or similar which lets the child or young person know you felt the time you had together was positive and meaningful, and that you valued their engagement.</a:t>
            </a:r>
          </a:p>
          <a:p>
            <a:pPr marL="0" indent="0" algn="ctr">
              <a:buNone/>
            </a:pPr>
            <a:endParaRPr lang="en-GB" sz="2000" dirty="0">
              <a:latin typeface="Berlin Sans FB" panose="020E0602020502020306" pitchFamily="34" charset="0"/>
            </a:endParaRPr>
          </a:p>
          <a:p>
            <a:pPr marL="0" indent="0" algn="ctr">
              <a:buNone/>
            </a:pPr>
            <a:endParaRPr lang="en-GB" sz="2000" dirty="0">
              <a:latin typeface="Berlin Sans FB" panose="020E0602020502020306" pitchFamily="34" charset="0"/>
            </a:endParaRPr>
          </a:p>
        </p:txBody>
      </p:sp>
      <p:pic>
        <p:nvPicPr>
          <p:cNvPr id="4" name="Picture 3" descr="Image result for endings"/>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36296" y="2924944"/>
            <a:ext cx="1440160" cy="86409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2339231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155679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dirty="0">
                <a:latin typeface="Berlin Sans FB" panose="020E0602020502020306" pitchFamily="34" charset="0"/>
              </a:rPr>
              <a:t>A Good Enough Ending</a:t>
            </a:r>
          </a:p>
        </p:txBody>
      </p:sp>
      <p:sp>
        <p:nvSpPr>
          <p:cNvPr id="3" name="Content Placeholder 2"/>
          <p:cNvSpPr>
            <a:spLocks noGrp="1"/>
          </p:cNvSpPr>
          <p:nvPr>
            <p:ph idx="1"/>
          </p:nvPr>
        </p:nvSpPr>
        <p:spPr>
          <a:xfrm>
            <a:off x="179512" y="1600200"/>
            <a:ext cx="8784976" cy="5069160"/>
          </a:xfrm>
        </p:spPr>
        <p:txBody>
          <a:bodyPr>
            <a:noAutofit/>
          </a:bodyPr>
          <a:lstStyle/>
          <a:p>
            <a:pPr marL="0" indent="0">
              <a:buNone/>
            </a:pPr>
            <a:r>
              <a:rPr lang="en-GB" sz="2400" dirty="0" smtClean="0">
                <a:latin typeface="Berlin Sans FB" panose="020E0602020502020306" pitchFamily="34" charset="0"/>
              </a:rPr>
              <a:t>Lastly….</a:t>
            </a:r>
            <a:r>
              <a:rPr lang="en-GB" sz="2400" dirty="0">
                <a:latin typeface="Berlin Sans FB" panose="020E0602020502020306" pitchFamily="34" charset="0"/>
              </a:rPr>
              <a:t/>
            </a:r>
            <a:br>
              <a:rPr lang="en-GB" sz="2400" dirty="0">
                <a:latin typeface="Berlin Sans FB" panose="020E0602020502020306" pitchFamily="34" charset="0"/>
              </a:rPr>
            </a:br>
            <a:endParaRPr lang="en-GB" sz="1200" dirty="0">
              <a:latin typeface="Berlin Sans FB" panose="020E0602020502020306" pitchFamily="34" charset="0"/>
            </a:endParaRPr>
          </a:p>
          <a:p>
            <a:pPr>
              <a:buFont typeface="Arial" charset="0"/>
              <a:buChar char="•"/>
            </a:pPr>
            <a:r>
              <a:rPr lang="en-GB" sz="2400" dirty="0">
                <a:latin typeface="Berlin Sans FB" panose="020E0602020502020306" pitchFamily="34" charset="0"/>
              </a:rPr>
              <a:t>Talk to your manager / supervisor about e.g.:</a:t>
            </a:r>
            <a:br>
              <a:rPr lang="en-GB" sz="2400" dirty="0">
                <a:latin typeface="Berlin Sans FB" panose="020E0602020502020306" pitchFamily="34" charset="0"/>
              </a:rPr>
            </a:br>
            <a:r>
              <a:rPr lang="en-GB" sz="2400" dirty="0">
                <a:latin typeface="Berlin Sans FB" panose="020E0602020502020306" pitchFamily="34" charset="0"/>
              </a:rPr>
              <a:t>- how you are feeling</a:t>
            </a:r>
            <a:br>
              <a:rPr lang="en-GB" sz="2400" dirty="0">
                <a:latin typeface="Berlin Sans FB" panose="020E0602020502020306" pitchFamily="34" charset="0"/>
              </a:rPr>
            </a:br>
            <a:r>
              <a:rPr lang="en-GB" sz="2400" dirty="0">
                <a:latin typeface="Berlin Sans FB" panose="020E0602020502020306" pitchFamily="34" charset="0"/>
              </a:rPr>
              <a:t>- making a plan for the case moving forward, e.g. put case on hold and pick it up again once you are allowed</a:t>
            </a:r>
            <a:br>
              <a:rPr lang="en-GB" sz="2400" dirty="0">
                <a:latin typeface="Berlin Sans FB" panose="020E0602020502020306" pitchFamily="34" charset="0"/>
              </a:rPr>
            </a:br>
            <a:r>
              <a:rPr lang="en-GB" sz="2400" dirty="0">
                <a:latin typeface="Berlin Sans FB" panose="020E0602020502020306" pitchFamily="34" charset="0"/>
              </a:rPr>
              <a:t>- possibly sending them a care package of some of their favourite things if finances allow, e.g. play </a:t>
            </a:r>
            <a:r>
              <a:rPr lang="en-GB" sz="2400" dirty="0" err="1">
                <a:latin typeface="Berlin Sans FB" panose="020E0602020502020306" pitchFamily="34" charset="0"/>
              </a:rPr>
              <a:t>doh</a:t>
            </a:r>
            <a:r>
              <a:rPr lang="en-GB" sz="2400" dirty="0">
                <a:latin typeface="Berlin Sans FB" panose="020E0602020502020306" pitchFamily="34" charset="0"/>
              </a:rPr>
              <a:t> / pot of slime / paint</a:t>
            </a:r>
            <a:br>
              <a:rPr lang="en-GB" sz="2400" dirty="0">
                <a:latin typeface="Berlin Sans FB" panose="020E0602020502020306" pitchFamily="34" charset="0"/>
              </a:rPr>
            </a:br>
            <a:endParaRPr lang="en-GB" sz="1200" dirty="0" smtClean="0">
              <a:latin typeface="Berlin Sans FB" panose="020E0602020502020306" pitchFamily="34" charset="0"/>
            </a:endParaRPr>
          </a:p>
          <a:p>
            <a:pPr marL="0" indent="0">
              <a:buNone/>
            </a:pPr>
            <a:endParaRPr lang="en-GB" sz="2000" dirty="0">
              <a:latin typeface="Berlin Sans FB" panose="020E0602020502020306" pitchFamily="34" charset="0"/>
            </a:endParaRPr>
          </a:p>
          <a:p>
            <a:pPr>
              <a:buFont typeface="Arial" charset="0"/>
              <a:buChar char="•"/>
            </a:pPr>
            <a:endParaRPr lang="en-GB" sz="2000" dirty="0">
              <a:latin typeface="Berlin Sans FB" panose="020E0602020502020306" pitchFamily="34" charset="0"/>
            </a:endParaRPr>
          </a:p>
          <a:p>
            <a:pPr>
              <a:buFont typeface="Arial" charset="0"/>
              <a:buChar char="•"/>
            </a:pPr>
            <a:endParaRPr lang="en-GB" sz="2000" dirty="0">
              <a:latin typeface="Berlin Sans FB" panose="020E0602020502020306" pitchFamily="34" charset="0"/>
            </a:endParaRPr>
          </a:p>
          <a:p>
            <a:pPr>
              <a:buFont typeface="Arial" charset="0"/>
              <a:buChar char="•"/>
            </a:pPr>
            <a:endParaRPr lang="en-GB" dirty="0"/>
          </a:p>
          <a:p>
            <a:pPr marL="0" indent="0" algn="ctr">
              <a:buNone/>
            </a:pPr>
            <a:endParaRPr lang="en-GB" dirty="0"/>
          </a:p>
          <a:p>
            <a:pPr marL="0" indent="0" algn="ctr">
              <a:buNone/>
            </a:pPr>
            <a:endParaRPr lang="en-GB" dirty="0"/>
          </a:p>
        </p:txBody>
      </p:sp>
      <p:pic>
        <p:nvPicPr>
          <p:cNvPr id="4" name="Picture 3" descr="Image result for endings"/>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79912" y="5085184"/>
            <a:ext cx="1224136" cy="744657"/>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0974631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155679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dirty="0" smtClean="0">
                <a:latin typeface="Berlin Sans FB" panose="020E0602020502020306" pitchFamily="34" charset="0"/>
              </a:rPr>
              <a:t>Practical tips for professionals</a:t>
            </a:r>
            <a:endParaRPr lang="en-GB" sz="5400" dirty="0">
              <a:latin typeface="Berlin Sans FB" panose="020E0602020502020306" pitchFamily="34" charset="0"/>
            </a:endParaRPr>
          </a:p>
        </p:txBody>
      </p:sp>
      <p:sp>
        <p:nvSpPr>
          <p:cNvPr id="3" name="Content Placeholder 2"/>
          <p:cNvSpPr>
            <a:spLocks noGrp="1"/>
          </p:cNvSpPr>
          <p:nvPr>
            <p:ph idx="1"/>
          </p:nvPr>
        </p:nvSpPr>
        <p:spPr>
          <a:xfrm>
            <a:off x="179512" y="1600200"/>
            <a:ext cx="8784976" cy="4925144"/>
          </a:xfrm>
        </p:spPr>
        <p:txBody>
          <a:bodyPr>
            <a:noAutofit/>
          </a:bodyPr>
          <a:lstStyle/>
          <a:p>
            <a:pPr marL="0" indent="0">
              <a:buNone/>
            </a:pPr>
            <a:r>
              <a:rPr lang="en-GB" sz="2400" dirty="0">
                <a:latin typeface="Berlin Sans FB" panose="020E0602020502020306" pitchFamily="34" charset="0"/>
              </a:rPr>
              <a:t>Whatever decision is made about continuing support it is really important to:</a:t>
            </a:r>
          </a:p>
          <a:p>
            <a:pPr>
              <a:buFont typeface="Arial" charset="0"/>
              <a:buChar char="•"/>
            </a:pPr>
            <a:r>
              <a:rPr lang="en-GB" sz="2400" dirty="0">
                <a:latin typeface="Berlin Sans FB" panose="020E0602020502020306" pitchFamily="34" charset="0"/>
              </a:rPr>
              <a:t>Get their work back to them either by post or talking to your manager about allowing you to undertake a single, one off session, once lock-down has been lifted so you can return their work to them in person and say goodbye properly.</a:t>
            </a:r>
            <a:br>
              <a:rPr lang="en-GB" sz="2400" dirty="0">
                <a:latin typeface="Berlin Sans FB" panose="020E0602020502020306" pitchFamily="34" charset="0"/>
              </a:rPr>
            </a:br>
            <a:endParaRPr lang="en-GB" sz="2400" dirty="0">
              <a:latin typeface="Berlin Sans FB" panose="020E0602020502020306" pitchFamily="34" charset="0"/>
            </a:endParaRPr>
          </a:p>
          <a:p>
            <a:pPr>
              <a:buFont typeface="Arial" charset="0"/>
              <a:buChar char="•"/>
            </a:pPr>
            <a:r>
              <a:rPr lang="en-GB" sz="2400" dirty="0">
                <a:latin typeface="Berlin Sans FB" panose="020E0602020502020306" pitchFamily="34" charset="0"/>
              </a:rPr>
              <a:t>Write a letter acknowledging all the work you have done together, that you will still be thinking of them and, if appropriate,  that you will see each other again when sessions can start again.</a:t>
            </a:r>
            <a:r>
              <a:rPr lang="en-GB" sz="2000" dirty="0">
                <a:latin typeface="Berlin Sans FB" panose="020E0602020502020306" pitchFamily="34" charset="0"/>
              </a:rPr>
              <a:t/>
            </a:r>
            <a:br>
              <a:rPr lang="en-GB" sz="2000" dirty="0">
                <a:latin typeface="Berlin Sans FB" panose="020E0602020502020306" pitchFamily="34" charset="0"/>
              </a:rPr>
            </a:br>
            <a:endParaRPr lang="en-GB" sz="2000" dirty="0">
              <a:latin typeface="Berlin Sans FB" panose="020E0602020502020306" pitchFamily="34" charset="0"/>
            </a:endParaRPr>
          </a:p>
          <a:p>
            <a:pPr>
              <a:buFont typeface="Arial" charset="0"/>
              <a:buChar char="•"/>
            </a:pPr>
            <a:endParaRPr lang="en-GB" sz="2000" dirty="0">
              <a:latin typeface="Berlin Sans FB" panose="020E0602020502020306" pitchFamily="34" charset="0"/>
            </a:endParaRPr>
          </a:p>
          <a:p>
            <a:pPr>
              <a:buFont typeface="Arial" charset="0"/>
              <a:buChar char="•"/>
            </a:pPr>
            <a:endParaRPr lang="en-GB" sz="2000" dirty="0">
              <a:latin typeface="Berlin Sans FB" panose="020E0602020502020306" pitchFamily="34" charset="0"/>
            </a:endParaRPr>
          </a:p>
          <a:p>
            <a:pPr>
              <a:buFont typeface="Arial" charset="0"/>
              <a:buChar char="•"/>
            </a:pPr>
            <a:endParaRPr lang="en-GB" dirty="0"/>
          </a:p>
          <a:p>
            <a:pPr marL="0" indent="0" algn="ctr">
              <a:buNone/>
            </a:pPr>
            <a:endParaRPr lang="en-GB" dirty="0"/>
          </a:p>
          <a:p>
            <a:pPr marL="0" indent="0" algn="ctr">
              <a:buNone/>
            </a:pPr>
            <a:endParaRPr lang="en-GB" dirty="0"/>
          </a:p>
        </p:txBody>
      </p:sp>
      <p:pic>
        <p:nvPicPr>
          <p:cNvPr id="5" name="Picture 4" descr="Image result for endings"/>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82036" y="5805264"/>
            <a:ext cx="1044116" cy="65564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826140480"/>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arnardo'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8</TotalTime>
  <Words>509</Words>
  <Application>Microsoft Office PowerPoint</Application>
  <PresentationFormat>On-screen Show (4:3)</PresentationFormat>
  <Paragraphs>100</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blank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Barnardos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Emily Evely</dc:creator>
  <cp:lastModifiedBy>Emily Evely</cp:lastModifiedBy>
  <cp:revision>2</cp:revision>
  <dcterms:created xsi:type="dcterms:W3CDTF">2020-06-04T08:19:45Z</dcterms:created>
  <dcterms:modified xsi:type="dcterms:W3CDTF">2020-06-04T08:28:05Z</dcterms:modified>
</cp:coreProperties>
</file>